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7"/>
  </p:notesMasterIdLst>
  <p:handoutMasterIdLst>
    <p:handoutMasterId r:id="rId28"/>
  </p:handoutMasterIdLst>
  <p:sldIdLst>
    <p:sldId id="648" r:id="rId5"/>
    <p:sldId id="649" r:id="rId6"/>
    <p:sldId id="659" r:id="rId7"/>
    <p:sldId id="695" r:id="rId8"/>
    <p:sldId id="677" r:id="rId9"/>
    <p:sldId id="696" r:id="rId10"/>
    <p:sldId id="679" r:id="rId11"/>
    <p:sldId id="680" r:id="rId12"/>
    <p:sldId id="682" r:id="rId13"/>
    <p:sldId id="699" r:id="rId14"/>
    <p:sldId id="681" r:id="rId15"/>
    <p:sldId id="688" r:id="rId16"/>
    <p:sldId id="683" r:id="rId17"/>
    <p:sldId id="693" r:id="rId18"/>
    <p:sldId id="705" r:id="rId19"/>
    <p:sldId id="706" r:id="rId20"/>
    <p:sldId id="703" r:id="rId21"/>
    <p:sldId id="710" r:id="rId22"/>
    <p:sldId id="691" r:id="rId23"/>
    <p:sldId id="709" r:id="rId24"/>
    <p:sldId id="711" r:id="rId25"/>
    <p:sldId id="694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A0B3"/>
    <a:srgbClr val="0096FF"/>
    <a:srgbClr val="FF91D3"/>
    <a:srgbClr val="73FEFF"/>
    <a:srgbClr val="00FA00"/>
    <a:srgbClr val="0432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Stile chiaro 2 - Color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37" autoAdjust="0"/>
    <p:restoredTop sz="94374" autoAdjust="0"/>
  </p:normalViewPr>
  <p:slideViewPr>
    <p:cSldViewPr snapToGrid="0" showGuides="1">
      <p:cViewPr varScale="1">
        <p:scale>
          <a:sx n="98" d="100"/>
          <a:sy n="98" d="100"/>
        </p:scale>
        <p:origin x="546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8C4F7D4-31C8-EA44-93DE-DFE07D87A9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368338A-A53B-EF43-8DC4-A0593BBBE6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AACDE-531D-3843-97F8-3EB027CF7C0E}" type="datetimeFigureOut">
              <a:rPr lang="it-IT" smtClean="0"/>
              <a:t>10/07/2020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F018DE1-A980-CB4E-B16A-24CB52B150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1F9BE32-CF10-6042-A424-131D6B3BE9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869B0-FFD3-B044-B93B-C80823F1D0B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9882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DC343-D87B-475A-9866-1249F2FAEF4C}" type="datetimeFigureOut">
              <a:rPr lang="it-IT" smtClean="0"/>
              <a:t>10/07/2020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A8355-E0CA-426E-89E3-954DB765D4F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0162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5484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4037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3511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378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39633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2847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10220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3661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6382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1447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5420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9667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8444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90894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4368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236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4416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4051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548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9920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2585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3475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10/07/2020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8492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10/07/2020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385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10/07/2020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590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segnale, esterni&#10;&#10;Descrizione generata con affidabilità elevata">
            <a:extLst>
              <a:ext uri="{FF2B5EF4-FFF2-40B4-BE49-F238E27FC236}">
                <a16:creationId xmlns:a16="http://schemas.microsoft.com/office/drawing/2014/main" id="{31370654-1190-4538-859A-9F56C259EE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9374" y="4817321"/>
            <a:ext cx="850194" cy="309533"/>
          </a:xfrm>
          <a:prstGeom prst="rect">
            <a:avLst/>
          </a:prstGeom>
        </p:spPr>
      </p:pic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112932" y="4886262"/>
            <a:ext cx="5921299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800" noProof="0" dirty="0">
                <a:latin typeface="+mn-lt"/>
                <a:ea typeface="Times New Roman" charset="0"/>
                <a:cs typeface="Times New Roman" charset="0"/>
              </a:rPr>
              <a:t>Computer Vision</a:t>
            </a:r>
            <a:endParaRPr lang="en-GB" sz="800" noProof="0" dirty="0">
              <a:latin typeface="+mn-lt"/>
              <a:ea typeface="Times New Roman" charset="0"/>
              <a:cs typeface="Times New Roman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DBE4B46-B68A-AF47-9E86-E587620AE3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0172"/>
          <a:stretch/>
        </p:blipFill>
        <p:spPr>
          <a:xfrm>
            <a:off x="8226710" y="4887671"/>
            <a:ext cx="465782" cy="19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1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10/07/2020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771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10/07/2020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4240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10/07/2020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126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10/07/2020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0375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10/07/2020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59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10/07/2020</a:t>
            </a:fld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2777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10/07/2020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4597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10/07/2020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0451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43746-71A6-4403-8525-0113DBC1514A}" type="datetimeFigureOut">
              <a:rPr lang="it-IT" smtClean="0"/>
              <a:t>10/07/2020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03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28">
            <a:extLst>
              <a:ext uri="{FF2B5EF4-FFF2-40B4-BE49-F238E27FC236}">
                <a16:creationId xmlns:a16="http://schemas.microsoft.com/office/drawing/2014/main" id="{F31578FE-55D9-D24B-99A8-56F2E46F2C3A}"/>
              </a:ext>
            </a:extLst>
          </p:cNvPr>
          <p:cNvSpPr txBox="1">
            <a:spLocks/>
          </p:cNvSpPr>
          <p:nvPr/>
        </p:nvSpPr>
        <p:spPr>
          <a:xfrm>
            <a:off x="333125" y="811492"/>
            <a:ext cx="8477750" cy="21197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445B68"/>
                </a:solidFill>
                <a:latin typeface="Helvetica" pitchFamily="2" charset="0"/>
                <a:ea typeface="+mn-ea"/>
                <a:cs typeface="+mn-cs"/>
                <a:sym typeface="Calibri"/>
              </a:rPr>
              <a:t>Person Detection</a:t>
            </a:r>
          </a:p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445B68"/>
                </a:solidFill>
                <a:latin typeface="Helvetica" pitchFamily="2" charset="0"/>
                <a:ea typeface="+mn-ea"/>
                <a:cs typeface="+mn-cs"/>
                <a:sym typeface="Calibri"/>
              </a:rPr>
              <a:t>from a</a:t>
            </a:r>
          </a:p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445B68"/>
                </a:solidFill>
                <a:latin typeface="Helvetica" pitchFamily="2" charset="0"/>
                <a:ea typeface="+mn-ea"/>
                <a:cs typeface="+mn-cs"/>
                <a:sym typeface="Calibri"/>
              </a:rPr>
              <a:t>Top-View Perspective</a:t>
            </a:r>
            <a:r>
              <a:rPr lang="en-US" sz="4400" b="1" dirty="0">
                <a:latin typeface="Helvetica" panose="020B0604020202020204" pitchFamily="34" charset="0"/>
                <a:ea typeface="Calibri" charset="0"/>
                <a:cs typeface="Helvetica" panose="020B0604020202020204" pitchFamily="34" charset="0"/>
                <a:sym typeface="Calibri"/>
              </a:rPr>
              <a:t>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8D513F4-D9F8-4D0C-AAF0-CD43C958031E}"/>
              </a:ext>
            </a:extLst>
          </p:cNvPr>
          <p:cNvSpPr txBox="1"/>
          <p:nvPr/>
        </p:nvSpPr>
        <p:spPr>
          <a:xfrm>
            <a:off x="535021" y="4115076"/>
            <a:ext cx="23924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Frontoni Emanuele</a:t>
            </a:r>
          </a:p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Mameli Marco</a:t>
            </a:r>
          </a:p>
          <a:p>
            <a:r>
              <a:rPr lang="it-IT" sz="1000" dirty="0" err="1">
                <a:solidFill>
                  <a:srgbClr val="445B68"/>
                </a:solidFill>
                <a:latin typeface="Helvetica" pitchFamily="2" charset="0"/>
              </a:rPr>
              <a:t>Paolanti</a:t>
            </a:r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 Marina</a:t>
            </a:r>
          </a:p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Pazzaglia Giulia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83586DA-97AF-4B60-8117-6913E2FF3B4F}"/>
              </a:ext>
            </a:extLst>
          </p:cNvPr>
          <p:cNvSpPr txBox="1"/>
          <p:nvPr/>
        </p:nvSpPr>
        <p:spPr>
          <a:xfrm>
            <a:off x="6570785" y="4268964"/>
            <a:ext cx="20381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Baldascino Giovanni - 1097405</a:t>
            </a:r>
          </a:p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Squarcella Loisi - 1096539</a:t>
            </a:r>
          </a:p>
        </p:txBody>
      </p:sp>
    </p:spTree>
    <p:extLst>
      <p:ext uri="{BB962C8B-B14F-4D97-AF65-F5344CB8AC3E}">
        <p14:creationId xmlns:p14="http://schemas.microsoft.com/office/powerpoint/2010/main" val="3890049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Feature based Techniques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402009-8934-4E81-9694-A84C42164E7E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8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9056B1-3148-47BB-8D5B-86B3874AFE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2" b="12491"/>
          <a:stretch/>
        </p:blipFill>
        <p:spPr>
          <a:xfrm>
            <a:off x="5036778" y="756940"/>
            <a:ext cx="3291594" cy="404800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38A7049-608F-43FA-8E2F-4D9D727132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" t="2475" b="2665"/>
          <a:stretch/>
        </p:blipFill>
        <p:spPr>
          <a:xfrm>
            <a:off x="712802" y="744548"/>
            <a:ext cx="3394421" cy="406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2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One-stage Detector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578185" y="756941"/>
            <a:ext cx="8055861" cy="181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(Single-shot Detector) discretizes the output space of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bounding boxes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into a set of default boxes over different aspect ratios and scales per feature map location.</a:t>
            </a:r>
          </a:p>
          <a:p>
            <a:pPr lvl="0" algn="just">
              <a:spcBef>
                <a:spcPts val="1200"/>
              </a:spcBef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In SSD the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prediction layer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is acting on fused features of different levels. Head module consists of a series of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convolutional layers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followed by several classification layers and localization layers.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A4A8775-DA61-47E6-901C-12B2973B6429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9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404E1FA-9614-4435-92EA-B11E41201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00" y="2446995"/>
            <a:ext cx="6773000" cy="235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30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445B68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Myriad Pro"/>
              </a:rPr>
              <a:t>Single-shot Detector</a:t>
            </a:r>
            <a:endParaRPr lang="en-GB" sz="2000" b="1" dirty="0">
              <a:solidFill>
                <a:srgbClr val="445B68"/>
              </a:solidFill>
              <a:latin typeface="Helvetica" pitchFamily="2" charset="0"/>
              <a:sym typeface="Myriad Pro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EEC6CC4-6F7F-4A86-ABDA-1BCCC775C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9582" y="1045742"/>
            <a:ext cx="5944833" cy="201720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64C818D-93DB-4A05-8E92-E0AC2FECF4F2}"/>
              </a:ext>
            </a:extLst>
          </p:cNvPr>
          <p:cNvSpPr txBox="1"/>
          <p:nvPr/>
        </p:nvSpPr>
        <p:spPr>
          <a:xfrm>
            <a:off x="916088" y="3351747"/>
            <a:ext cx="7311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Each prediction is composed of: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Bounding box with shape offset (∆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cx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, ∆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cy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,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w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and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h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Confidences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for all object categories or all the classes.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C559B78-7A7D-4FE4-A6C4-C3E18B791AAC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10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545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Labelling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527284" y="1293608"/>
            <a:ext cx="2712027" cy="274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Dataset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annotation using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LabelImg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LabelImg is a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graphical image annotation tool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</a:t>
            </a:r>
          </a:p>
          <a:p>
            <a:pPr lvl="0" algn="just">
              <a:spcBef>
                <a:spcPts val="6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About 17.000 images divided into:</a:t>
            </a:r>
          </a:p>
          <a:p>
            <a:pPr marL="285750" lvl="0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Training set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 70%</a:t>
            </a:r>
          </a:p>
          <a:p>
            <a:pPr marL="285750" lvl="0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Testing set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 30%</a:t>
            </a:r>
          </a:p>
          <a:p>
            <a:pPr marL="285750" lvl="0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Validation set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 30% of training set</a:t>
            </a: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7BA8242-E234-44FB-B25D-E69AA37F2D59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11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FE7B870-111D-4B74-8F4F-DC0B42CFC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062" y="891831"/>
            <a:ext cx="5169654" cy="335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51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Training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2AFC87-7626-44C3-9D2E-E3D6C39345D4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12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D756297E-F36D-4B4B-8982-B61E73796071}"/>
              </a:ext>
            </a:extLst>
          </p:cNvPr>
          <p:cNvSpPr/>
          <p:nvPr/>
        </p:nvSpPr>
        <p:spPr>
          <a:xfrm>
            <a:off x="635117" y="950708"/>
            <a:ext cx="7873766" cy="90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Three types of Single-shot Detectors were used: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SSD300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SSD512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SSD7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The architecture of the first two is almost the same (9 and 10 layers respectively) while the SSD7 provides a simplified approach (7 layers). 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6F74D12-57A4-434B-BBD6-4E7E2FBD2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47" b="29464"/>
          <a:stretch/>
        </p:blipFill>
        <p:spPr>
          <a:xfrm>
            <a:off x="2254956" y="2108293"/>
            <a:ext cx="4634088" cy="1119550"/>
          </a:xfrm>
          <a:prstGeom prst="rect">
            <a:avLst/>
          </a:prstGeom>
        </p:spPr>
      </p:pic>
      <p:sp>
        <p:nvSpPr>
          <p:cNvPr id="12" name="Google Shape;380;p30">
            <a:extLst>
              <a:ext uri="{FF2B5EF4-FFF2-40B4-BE49-F238E27FC236}">
                <a16:creationId xmlns:a16="http://schemas.microsoft.com/office/drawing/2014/main" id="{AB80FEFB-D113-4E26-BB10-6805FC9E15EB}"/>
              </a:ext>
            </a:extLst>
          </p:cNvPr>
          <p:cNvSpPr/>
          <p:nvPr/>
        </p:nvSpPr>
        <p:spPr>
          <a:xfrm>
            <a:off x="635117" y="3478761"/>
            <a:ext cx="7873766" cy="90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 default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backbone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was based on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VGG16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then replaced with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ResNet50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</a:t>
            </a:r>
          </a:p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Furthermore, a subsequent approach was fine tuning starting from a pre-trained model.</a:t>
            </a:r>
          </a:p>
        </p:txBody>
      </p:sp>
    </p:spTree>
    <p:extLst>
      <p:ext uri="{BB962C8B-B14F-4D97-AF65-F5344CB8AC3E}">
        <p14:creationId xmlns:p14="http://schemas.microsoft.com/office/powerpoint/2010/main" val="3053240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Training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2AFC87-7626-44C3-9D2E-E3D6C39345D4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13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D756297E-F36D-4B4B-8982-B61E73796071}"/>
              </a:ext>
            </a:extLst>
          </p:cNvPr>
          <p:cNvSpPr/>
          <p:nvPr/>
        </p:nvSpPr>
        <p:spPr>
          <a:xfrm>
            <a:off x="635117" y="950708"/>
            <a:ext cx="7873766" cy="80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Three types of single-shot detectors were used: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SSD300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SSD512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SSD7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The architecture of the first two is almost the same (9 and 10 layers respectively) while the SSD7 provides a simplified approach (7 layers).</a:t>
            </a: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6D7B9DB8-DAC3-48A2-A8D6-FC241DD49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533777"/>
              </p:ext>
            </p:extLst>
          </p:nvPr>
        </p:nvGraphicFramePr>
        <p:xfrm>
          <a:off x="739892" y="2206512"/>
          <a:ext cx="4686300" cy="19862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71575">
                  <a:extLst>
                    <a:ext uri="{9D8B030D-6E8A-4147-A177-3AD203B41FA5}">
                      <a16:colId xmlns:a16="http://schemas.microsoft.com/office/drawing/2014/main" val="1355072073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3338203506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313695273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871986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Steps per epoch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97865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b="1" dirty="0"/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8066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64774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b="1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614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404062"/>
                  </a:ext>
                </a:extLst>
              </a:tr>
            </a:tbl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CFCF659F-D65F-4469-9498-AD2E88797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137" y="2275145"/>
            <a:ext cx="1731414" cy="66452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224901-F113-4B75-9F18-CCE235EDA7D0}"/>
              </a:ext>
            </a:extLst>
          </p:cNvPr>
          <p:cNvSpPr txBox="1"/>
          <p:nvPr/>
        </p:nvSpPr>
        <p:spPr>
          <a:xfrm>
            <a:off x="5864137" y="3084795"/>
            <a:ext cx="3295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Helvetica" pitchFamily="2" charset="0"/>
              </a:rPr>
              <a:t>Epochs = 40</a:t>
            </a:r>
          </a:p>
          <a:p>
            <a:endParaRPr lang="it-IT" sz="1400" dirty="0">
              <a:latin typeface="Helvetica" pitchFamily="2" charset="0"/>
            </a:endParaRPr>
          </a:p>
          <a:p>
            <a:r>
              <a:rPr lang="it-IT" sz="1400" dirty="0">
                <a:latin typeface="Helvetica" pitchFamily="2" charset="0"/>
              </a:rPr>
              <a:t>Learning rate = 0,001</a:t>
            </a:r>
          </a:p>
        </p:txBody>
      </p:sp>
    </p:spTree>
    <p:extLst>
      <p:ext uri="{BB962C8B-B14F-4D97-AF65-F5344CB8AC3E}">
        <p14:creationId xmlns:p14="http://schemas.microsoft.com/office/powerpoint/2010/main" val="646867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Training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2AFC87-7626-44C3-9D2E-E3D6C39345D4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14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D756297E-F36D-4B4B-8982-B61E73796071}"/>
              </a:ext>
            </a:extLst>
          </p:cNvPr>
          <p:cNvSpPr/>
          <p:nvPr/>
        </p:nvSpPr>
        <p:spPr>
          <a:xfrm>
            <a:off x="635117" y="950708"/>
            <a:ext cx="7873766" cy="80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Three types of single-shot detectors were used: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SSD300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SSD512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SSD7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The architecture of the first two is almost the same (9 and 10 layers respectively) while the SSD7 provides a simplified approach (7 layers).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33A125-8E1D-4F45-A96D-1B43ADDF6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16" y="1954453"/>
            <a:ext cx="4679833" cy="275050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3ECB3A6-9023-46C2-A5DD-7ABA910B0195}"/>
              </a:ext>
            </a:extLst>
          </p:cNvPr>
          <p:cNvSpPr txBox="1"/>
          <p:nvPr/>
        </p:nvSpPr>
        <p:spPr>
          <a:xfrm>
            <a:off x="5864137" y="3084795"/>
            <a:ext cx="3295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Helvetica" pitchFamily="2" charset="0"/>
              </a:rPr>
              <a:t>Epochs = 70</a:t>
            </a:r>
          </a:p>
          <a:p>
            <a:endParaRPr lang="it-IT" sz="1400" dirty="0">
              <a:latin typeface="Helvetica" pitchFamily="2" charset="0"/>
            </a:endParaRPr>
          </a:p>
          <a:p>
            <a:r>
              <a:rPr lang="it-IT" sz="1400" dirty="0">
                <a:latin typeface="Helvetica" pitchFamily="2" charset="0"/>
              </a:rPr>
              <a:t>Learning rate = 0,001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657E1AF-696B-4918-AA09-53CA24765550}"/>
              </a:ext>
            </a:extLst>
          </p:cNvPr>
          <p:cNvSpPr txBox="1"/>
          <p:nvPr/>
        </p:nvSpPr>
        <p:spPr>
          <a:xfrm>
            <a:off x="5864137" y="2588283"/>
            <a:ext cx="3295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latin typeface="Helvetica" pitchFamily="2" charset="0"/>
              </a:rPr>
              <a:t>SSD7</a:t>
            </a:r>
          </a:p>
        </p:txBody>
      </p:sp>
    </p:spTree>
    <p:extLst>
      <p:ext uri="{BB962C8B-B14F-4D97-AF65-F5344CB8AC3E}">
        <p14:creationId xmlns:p14="http://schemas.microsoft.com/office/powerpoint/2010/main" val="1849253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Training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2AFC87-7626-44C3-9D2E-E3D6C39345D4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15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E131EE-9ACC-47AC-A617-8A3C83B1BDBC}"/>
              </a:ext>
            </a:extLst>
          </p:cNvPr>
          <p:cNvSpPr txBox="1"/>
          <p:nvPr/>
        </p:nvSpPr>
        <p:spPr>
          <a:xfrm>
            <a:off x="4134116" y="4348224"/>
            <a:ext cx="875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VGG16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67D9E45-6CC7-4A0B-A1C7-300BCA3C19A0}"/>
              </a:ext>
            </a:extLst>
          </p:cNvPr>
          <p:cNvSpPr txBox="1"/>
          <p:nvPr/>
        </p:nvSpPr>
        <p:spPr>
          <a:xfrm>
            <a:off x="6337649" y="1240750"/>
            <a:ext cx="972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SSD512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F96C19A-2C17-48A9-A7C7-47F2C3B0E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 t="2975" r="3414" b="2931"/>
          <a:stretch/>
        </p:blipFill>
        <p:spPr>
          <a:xfrm>
            <a:off x="87670" y="1579304"/>
            <a:ext cx="4484330" cy="264938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0230EB1-2174-4123-AB7F-0B754D0743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" t="2667" r="2024" b="4332"/>
          <a:stretch/>
        </p:blipFill>
        <p:spPr>
          <a:xfrm>
            <a:off x="4572000" y="1579304"/>
            <a:ext cx="4468239" cy="264938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0BCD67D-C317-4CAD-85C7-DD5928334453}"/>
              </a:ext>
            </a:extLst>
          </p:cNvPr>
          <p:cNvSpPr txBox="1"/>
          <p:nvPr/>
        </p:nvSpPr>
        <p:spPr>
          <a:xfrm>
            <a:off x="1834147" y="1240750"/>
            <a:ext cx="991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SSD300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726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Training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2AFC87-7626-44C3-9D2E-E3D6C39345D4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16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E131EE-9ACC-47AC-A617-8A3C83B1BDBC}"/>
              </a:ext>
            </a:extLst>
          </p:cNvPr>
          <p:cNvSpPr txBox="1"/>
          <p:nvPr/>
        </p:nvSpPr>
        <p:spPr>
          <a:xfrm>
            <a:off x="1962416" y="4049728"/>
            <a:ext cx="875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VGG16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67D9E45-6CC7-4A0B-A1C7-300BCA3C19A0}"/>
              </a:ext>
            </a:extLst>
          </p:cNvPr>
          <p:cNvSpPr txBox="1"/>
          <p:nvPr/>
        </p:nvSpPr>
        <p:spPr>
          <a:xfrm>
            <a:off x="6379662" y="4049728"/>
            <a:ext cx="972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ResNet50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0BCD67D-C317-4CAD-85C7-DD5928334453}"/>
              </a:ext>
            </a:extLst>
          </p:cNvPr>
          <p:cNvSpPr txBox="1"/>
          <p:nvPr/>
        </p:nvSpPr>
        <p:spPr>
          <a:xfrm>
            <a:off x="4076312" y="995051"/>
            <a:ext cx="991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Loss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73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RESULTS AND DISCUSSIONS – Evaluate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2870C51-2533-4A2F-9073-21D3DF1049EC}"/>
              </a:ext>
            </a:extLst>
          </p:cNvPr>
          <p:cNvSpPr txBox="1"/>
          <p:nvPr/>
        </p:nvSpPr>
        <p:spPr>
          <a:xfrm>
            <a:off x="285749" y="901645"/>
            <a:ext cx="857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The metrics used for the evaluation are 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</a:rPr>
              <a:t>AP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(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Average Precision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), 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</a:rPr>
              <a:t>Recall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and 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</a:rPr>
              <a:t>IoU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(Intersection over Union).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FDB816B-DF1E-4827-940C-E42C2726F011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17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graphicFrame>
        <p:nvGraphicFramePr>
          <p:cNvPr id="4" name="Tabella 5">
            <a:extLst>
              <a:ext uri="{FF2B5EF4-FFF2-40B4-BE49-F238E27FC236}">
                <a16:creationId xmlns:a16="http://schemas.microsoft.com/office/drawing/2014/main" id="{CC4BFB4F-397C-4206-B9D4-E45E4E89B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573553"/>
              </p:ext>
            </p:extLst>
          </p:nvPr>
        </p:nvGraphicFramePr>
        <p:xfrm>
          <a:off x="425361" y="1751617"/>
          <a:ext cx="5222965" cy="1112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44593">
                  <a:extLst>
                    <a:ext uri="{9D8B030D-6E8A-4147-A177-3AD203B41FA5}">
                      <a16:colId xmlns:a16="http://schemas.microsoft.com/office/drawing/2014/main" val="3675452931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37028928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0006275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724127532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2202609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i="1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05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86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421435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3F4F0DA2-B435-4C31-95C1-18CDCDB0D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612576"/>
              </p:ext>
            </p:extLst>
          </p:nvPr>
        </p:nvGraphicFramePr>
        <p:xfrm>
          <a:off x="425361" y="3129335"/>
          <a:ext cx="5222965" cy="1112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44593">
                  <a:extLst>
                    <a:ext uri="{9D8B030D-6E8A-4147-A177-3AD203B41FA5}">
                      <a16:colId xmlns:a16="http://schemas.microsoft.com/office/drawing/2014/main" val="3675452931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37028928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0006275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724127532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2202609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i="1" dirty="0"/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05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86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421435"/>
                  </a:ext>
                </a:extLst>
              </a:tr>
            </a:tbl>
          </a:graphicData>
        </a:graphic>
      </p:graphicFrame>
      <p:pic>
        <p:nvPicPr>
          <p:cNvPr id="10" name="Immagine 9">
            <a:extLst>
              <a:ext uri="{FF2B5EF4-FFF2-40B4-BE49-F238E27FC236}">
                <a16:creationId xmlns:a16="http://schemas.microsoft.com/office/drawing/2014/main" id="{DC8621F2-D354-4C1B-9D1D-441EA4B413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>
          <a:xfrm>
            <a:off x="5791201" y="1486420"/>
            <a:ext cx="3067048" cy="294834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03945D-9E6C-466D-A76C-47DA5E4F376C}"/>
              </a:ext>
            </a:extLst>
          </p:cNvPr>
          <p:cNvSpPr txBox="1"/>
          <p:nvPr/>
        </p:nvSpPr>
        <p:spPr>
          <a:xfrm>
            <a:off x="6705599" y="4417338"/>
            <a:ext cx="1476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200" dirty="0">
                <a:solidFill>
                  <a:srgbClr val="354451"/>
                </a:solidFill>
                <a:latin typeface="Helvetica" pitchFamily="2" charset="0"/>
              </a:rPr>
              <a:t>SSD512 (VGG16)</a:t>
            </a:r>
            <a:endParaRPr lang="it-IT" sz="1200" i="1" dirty="0">
              <a:solidFill>
                <a:srgbClr val="35445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662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86019" y="409977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OUTLINE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246887" y="865710"/>
            <a:ext cx="4325113" cy="341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85750" lvl="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Introduction</a:t>
            </a:r>
          </a:p>
          <a:p>
            <a:pPr marL="285750" lvl="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State of Art</a:t>
            </a:r>
          </a:p>
          <a:p>
            <a:pPr lvl="0" algn="just">
              <a:spcBef>
                <a:spcPts val="1200"/>
              </a:spcBef>
            </a:pPr>
            <a:endParaRPr lang="it-IT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it-IT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it-IT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marL="285750" lvl="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Materials</a:t>
            </a:r>
            <a:r>
              <a:rPr lang="it-IT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NZ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Methods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56AB14-D7D6-47B2-A14F-7110D33DEBAC}"/>
              </a:ext>
            </a:extLst>
          </p:cNvPr>
          <p:cNvSpPr txBox="1"/>
          <p:nvPr/>
        </p:nvSpPr>
        <p:spPr>
          <a:xfrm>
            <a:off x="548982" y="1757104"/>
            <a:ext cx="324114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GB" sz="1100" b="0" i="0" u="none" strike="noStrike" kern="1200" cap="none" spc="0" normalizeH="0" baseline="0" noProof="1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Person Detection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Feature based Techniques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One-stage Detectors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Single-shot Detectors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5E69E4F-C299-4DCE-B17B-6527FB52D293}"/>
              </a:ext>
            </a:extLst>
          </p:cNvPr>
          <p:cNvSpPr txBox="1"/>
          <p:nvPr/>
        </p:nvSpPr>
        <p:spPr>
          <a:xfrm>
            <a:off x="548982" y="3368620"/>
            <a:ext cx="1606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100" noProof="1">
                <a:solidFill>
                  <a:srgbClr val="354451"/>
                </a:solidFill>
                <a:latin typeface="Helvetica" pitchFamily="2" charset="0"/>
                <a:sym typeface="Arial"/>
              </a:rPr>
              <a:t>Labelling</a:t>
            </a:r>
            <a:endParaRPr kumimoji="0" lang="en-GB" sz="1100" b="0" i="0" u="none" strike="noStrike" kern="1200" cap="none" spc="0" normalizeH="0" baseline="0" noProof="1">
              <a:ln>
                <a:noFill/>
              </a:ln>
              <a:solidFill>
                <a:srgbClr val="354451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  <a:sym typeface="Arial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Training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6AD8D1B-A9A8-4613-AF6B-9CF61EABC0C6}"/>
              </a:ext>
            </a:extLst>
          </p:cNvPr>
          <p:cNvSpPr txBox="1"/>
          <p:nvPr/>
        </p:nvSpPr>
        <p:spPr>
          <a:xfrm>
            <a:off x="4572000" y="1018440"/>
            <a:ext cx="457200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Results</a:t>
            </a:r>
            <a:r>
              <a:rPr lang="it-IT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GB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Discussions</a:t>
            </a:r>
          </a:p>
          <a:p>
            <a:pPr lvl="0" algn="just">
              <a:spcBef>
                <a:spcPts val="1200"/>
              </a:spcBef>
            </a:pPr>
            <a:endParaRPr lang="en-GB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en-GB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marL="285750" lvl="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Conclusion</a:t>
            </a:r>
            <a:r>
              <a:rPr lang="it-IT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Future Works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706F6D1-4087-40BF-A96E-7333D15DE8D8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7193D9E-DFD6-4768-881C-78D6EA67A179}"/>
              </a:ext>
            </a:extLst>
          </p:cNvPr>
          <p:cNvSpPr txBox="1"/>
          <p:nvPr/>
        </p:nvSpPr>
        <p:spPr>
          <a:xfrm>
            <a:off x="4874095" y="1378991"/>
            <a:ext cx="1606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100" noProof="1">
                <a:solidFill>
                  <a:srgbClr val="354451"/>
                </a:solidFill>
                <a:latin typeface="Helvetica" pitchFamily="2" charset="0"/>
                <a:sym typeface="Arial"/>
              </a:rPr>
              <a:t>Evaluate</a:t>
            </a:r>
            <a:endParaRPr kumimoji="0" lang="en-GB" sz="1100" b="0" i="0" u="none" strike="noStrike" kern="1200" cap="none" spc="0" normalizeH="0" baseline="0" noProof="1">
              <a:ln>
                <a:noFill/>
              </a:ln>
              <a:solidFill>
                <a:srgbClr val="354451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  <a:sym typeface="Arial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Fine Tuning</a:t>
            </a:r>
          </a:p>
        </p:txBody>
      </p:sp>
    </p:spTree>
    <p:extLst>
      <p:ext uri="{BB962C8B-B14F-4D97-AF65-F5344CB8AC3E}">
        <p14:creationId xmlns:p14="http://schemas.microsoft.com/office/powerpoint/2010/main" val="386395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RESULTS AND DISCUSSIONS – Fine Tuning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FDB816B-DF1E-4827-940C-E42C2726F011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18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4441F3-1643-48F3-9203-E1D5C4138B07}"/>
              </a:ext>
            </a:extLst>
          </p:cNvPr>
          <p:cNvSpPr txBox="1"/>
          <p:nvPr/>
        </p:nvSpPr>
        <p:spPr>
          <a:xfrm>
            <a:off x="384035" y="977824"/>
            <a:ext cx="8375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The SSD300 and SSD512 presented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weights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related to models already trained on the Pascal VOC 07 + 12 dataset; a 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</a:rPr>
              <a:t>fine tuning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of the weights was made to go from 20 classes to the only &lt;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</a:rPr>
              <a:t>person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&gt; class.</a:t>
            </a:r>
            <a:endParaRPr lang="it-IT" sz="1600" dirty="0">
              <a:solidFill>
                <a:srgbClr val="354451"/>
              </a:solidFill>
              <a:latin typeface="Helvetica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DCB4BA6-BCCD-4835-8D55-EE389DB89A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99" b="48812"/>
          <a:stretch/>
        </p:blipFill>
        <p:spPr>
          <a:xfrm>
            <a:off x="5315557" y="1808821"/>
            <a:ext cx="3007064" cy="286199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1068EB0-DFE1-4689-8E7E-0AA15E573BDC}"/>
              </a:ext>
            </a:extLst>
          </p:cNvPr>
          <p:cNvSpPr txBox="1"/>
          <p:nvPr/>
        </p:nvSpPr>
        <p:spPr>
          <a:xfrm>
            <a:off x="5535038" y="4589740"/>
            <a:ext cx="2568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50" dirty="0">
                <a:solidFill>
                  <a:srgbClr val="354451"/>
                </a:solidFill>
                <a:latin typeface="Helvetica" pitchFamily="2" charset="0"/>
              </a:rPr>
              <a:t>SSD300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1311880B-9386-477D-AB4F-48E2045818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14" b="47539"/>
          <a:stretch/>
        </p:blipFill>
        <p:spPr>
          <a:xfrm>
            <a:off x="900144" y="1816611"/>
            <a:ext cx="3007064" cy="298016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3758A93-CCAD-4CB5-A033-044ECEC21F0A}"/>
              </a:ext>
            </a:extLst>
          </p:cNvPr>
          <p:cNvSpPr txBox="1"/>
          <p:nvPr/>
        </p:nvSpPr>
        <p:spPr>
          <a:xfrm>
            <a:off x="1121187" y="4596689"/>
            <a:ext cx="2568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50" dirty="0">
                <a:solidFill>
                  <a:srgbClr val="354451"/>
                </a:solidFill>
                <a:latin typeface="Helvetica" pitchFamily="2" charset="0"/>
              </a:rPr>
              <a:t>SSD512</a:t>
            </a:r>
          </a:p>
        </p:txBody>
      </p:sp>
    </p:spTree>
    <p:extLst>
      <p:ext uri="{BB962C8B-B14F-4D97-AF65-F5344CB8AC3E}">
        <p14:creationId xmlns:p14="http://schemas.microsoft.com/office/powerpoint/2010/main" val="3841065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CONCLUSION AND FUTURE WORKS</a:t>
            </a:r>
            <a:endParaRPr lang="it-IT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FDB816B-DF1E-4827-940C-E42C2726F011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19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4441F3-1643-48F3-9203-E1D5C4138B07}"/>
              </a:ext>
            </a:extLst>
          </p:cNvPr>
          <p:cNvSpPr txBox="1"/>
          <p:nvPr/>
        </p:nvSpPr>
        <p:spPr>
          <a:xfrm>
            <a:off x="384035" y="977824"/>
            <a:ext cx="8375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Roba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da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mettere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per far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sembrare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quello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che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abbiamo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fatto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figo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ed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innovativo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cosiché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I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terzi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possano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vedere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il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lavoro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svolto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ed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utilizzarlo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per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scambiare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bimbi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con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petrolio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in Africa e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comprarsi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altri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bimbi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da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rivendere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per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comprare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squillo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cinesi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con la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figa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stretta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e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pelosa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.</a:t>
            </a:r>
            <a:endParaRPr lang="it-IT" sz="1600" dirty="0">
              <a:solidFill>
                <a:srgbClr val="35445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676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2471037" y="1894641"/>
            <a:ext cx="4201926" cy="135421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 algn="ctr">
              <a:defRPr sz="1800"/>
            </a:pPr>
            <a:r>
              <a:rPr lang="en-GB" sz="44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THANKS FOR WATCHING</a:t>
            </a:r>
            <a:endParaRPr lang="en-GB" sz="4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1953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07382" y="503971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INTRODUCTION</a:t>
            </a:r>
            <a:endParaRPr lang="en-GB" b="1" dirty="0">
              <a:solidFill>
                <a:srgbClr val="445B68"/>
              </a:solidFill>
              <a:latin typeface="Helvetica" pitchFamily="2" charset="0"/>
              <a:sym typeface="Myriad Pro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608587" y="1309154"/>
            <a:ext cx="3963414" cy="2211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Person Detection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from a Top-View Perspective by using most recent object detection frameworks.</a:t>
            </a:r>
          </a:p>
          <a:p>
            <a:pPr lvl="0" algn="just">
              <a:spcBef>
                <a:spcPts val="1200"/>
              </a:spcBef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 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aim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is to build an efficient model to detect the people in the scene. The provided scenario is a retail environment.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4B721B-339A-4789-9693-6947AD506791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2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pic>
        <p:nvPicPr>
          <p:cNvPr id="40" name="Immagine 39" descr="Immagine che contiene interni, oggetto, mensola, uomo&#10;&#10;Descrizione generata automaticamente">
            <a:extLst>
              <a:ext uri="{FF2B5EF4-FFF2-40B4-BE49-F238E27FC236}">
                <a16:creationId xmlns:a16="http://schemas.microsoft.com/office/drawing/2014/main" id="{C8ACDD0D-14BC-44DF-B1AD-6C0058980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864" y="1050497"/>
            <a:ext cx="3638550" cy="272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4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07382" y="503971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INTRODUCTION</a:t>
            </a:r>
            <a:endParaRPr lang="en-GB" b="1" dirty="0">
              <a:solidFill>
                <a:srgbClr val="445B68"/>
              </a:solidFill>
              <a:latin typeface="Helvetica" pitchFamily="2" charset="0"/>
              <a:sym typeface="Myriad Pro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A50AFA8-3088-4BA1-9A4A-1F6ACD222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854" y="1128180"/>
            <a:ext cx="4645827" cy="288714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9BE4744-14B6-4A40-9F58-8E21BB2CBC6C}"/>
              </a:ext>
            </a:extLst>
          </p:cNvPr>
          <p:cNvSpPr txBox="1"/>
          <p:nvPr/>
        </p:nvSpPr>
        <p:spPr>
          <a:xfrm>
            <a:off x="569417" y="1910030"/>
            <a:ext cx="31270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MAIN STEPS: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54451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Definition of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Region of Interest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(ROI);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People localization.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4B721B-339A-4789-9693-6947AD506791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3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00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Person Detection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B19898-C821-4AF2-A8D1-DECF8AD0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6" y="823615"/>
            <a:ext cx="7858368" cy="387072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C087F2C-1A37-4ABA-BDC0-B1D8189F1664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4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17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Person Detection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B19898-C821-4AF2-A8D1-DECF8AD0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6" y="823615"/>
            <a:ext cx="7858368" cy="387072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C087F2C-1A37-4ABA-BDC0-B1D8189F1664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4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DA92B1C-8676-4F33-BDA9-6748A71B8B43}"/>
              </a:ext>
            </a:extLst>
          </p:cNvPr>
          <p:cNvSpPr/>
          <p:nvPr/>
        </p:nvSpPr>
        <p:spPr>
          <a:xfrm>
            <a:off x="963038" y="3132306"/>
            <a:ext cx="885217" cy="651754"/>
          </a:xfrm>
          <a:prstGeom prst="roundRect">
            <a:avLst/>
          </a:prstGeom>
          <a:solidFill>
            <a:srgbClr val="FF0000">
              <a:alpha val="9000"/>
            </a:srgbClr>
          </a:solidFill>
          <a:ln w="9525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1645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Person Detection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883940" y="1341443"/>
            <a:ext cx="3631865" cy="2480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These 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Feature based Techniques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operate on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features extracted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from overhead view videos and images. </a:t>
            </a:r>
          </a:p>
          <a:p>
            <a:pPr lvl="0" algn="just">
              <a:spcBef>
                <a:spcPts val="1200"/>
              </a:spcBef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 extracted features contain shape, color, texture, etc.… The images are often divided into samples for training and testing.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99B23C1-F75C-4DA0-BDCA-6E36DEFEE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894" y="736809"/>
            <a:ext cx="2942693" cy="366988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5965CC-1954-4B83-903B-B1A1BA7AE5C3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5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114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Feature based Techniques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578185" y="1107033"/>
            <a:ext cx="3516923" cy="292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Two-stage Detectors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(R-CNN, Faster R-CNN, etc..) use a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Region Proposal Network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to generate regions of interests.</a:t>
            </a:r>
          </a:p>
          <a:p>
            <a:pPr lvl="0" algn="just">
              <a:spcBef>
                <a:spcPts val="1200"/>
              </a:spcBef>
            </a:pPr>
            <a:endParaRPr lang="en-US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en-US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One-stage Detectors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(YOLO, </a:t>
            </a:r>
            <a:r>
              <a:rPr lang="en-US" sz="1600" b="1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etc..) treat object detection as a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simple regression problem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D669F83-8E12-4E15-9F7B-E88B1EDF9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646" y="733961"/>
            <a:ext cx="4275169" cy="367557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402009-8934-4E81-9694-A84C42164E7E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6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791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Feature based Techniques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F71E7FE-B825-40DE-8E38-0571C8066671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7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A2AD8A6-5386-43A7-BF53-FF350F1DC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264" y="756940"/>
            <a:ext cx="5258369" cy="393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80;p30">
            <a:extLst>
              <a:ext uri="{FF2B5EF4-FFF2-40B4-BE49-F238E27FC236}">
                <a16:creationId xmlns:a16="http://schemas.microsoft.com/office/drawing/2014/main" id="{61787213-B309-4B1D-89F2-2B9AB93166C0}"/>
              </a:ext>
            </a:extLst>
          </p:cNvPr>
          <p:cNvSpPr/>
          <p:nvPr/>
        </p:nvSpPr>
        <p:spPr>
          <a:xfrm>
            <a:off x="2923085" y="4397503"/>
            <a:ext cx="3297824" cy="814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Feature extraction architectures</a:t>
            </a:r>
          </a:p>
        </p:txBody>
      </p:sp>
    </p:spTree>
    <p:extLst>
      <p:ext uri="{BB962C8B-B14F-4D97-AF65-F5344CB8AC3E}">
        <p14:creationId xmlns:p14="http://schemas.microsoft.com/office/powerpoint/2010/main" val="3665203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21CAF5201C82C43AA4DBD7D4A985E69" ma:contentTypeVersion="2" ma:contentTypeDescription="Creare un nuovo documento." ma:contentTypeScope="" ma:versionID="a29f4be9a99e4099f9ae92267c469557">
  <xsd:schema xmlns:xsd="http://www.w3.org/2001/XMLSchema" xmlns:xs="http://www.w3.org/2001/XMLSchema" xmlns:p="http://schemas.microsoft.com/office/2006/metadata/properties" xmlns:ns2="ff5a5868-af0a-410c-839e-8d12f9bbae36" targetNamespace="http://schemas.microsoft.com/office/2006/metadata/properties" ma:root="true" ma:fieldsID="32df90eafaedd9cd4569db33b34c4443" ns2:_="">
    <xsd:import namespace="ff5a5868-af0a-410c-839e-8d12f9bbae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5a5868-af0a-410c-839e-8d12f9bbae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1C85B11-074C-4281-9838-20DFB7B07B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5a5868-af0a-410c-839e-8d12f9bbae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C8B841-872E-4800-BFB9-FEDB56C0BE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62A5FF-E67E-44E3-9BA9-F8E0EBF9720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24167</TotalTime>
  <Words>797</Words>
  <Application>Microsoft Office PowerPoint</Application>
  <PresentationFormat>Presentazione su schermo (16:9)</PresentationFormat>
  <Paragraphs>184</Paragraphs>
  <Slides>22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Helvetica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Utente Windows</dc:creator>
  <cp:keywords/>
  <dc:description/>
  <cp:lastModifiedBy>Loisi Squarcella</cp:lastModifiedBy>
  <cp:revision>532</cp:revision>
  <dcterms:created xsi:type="dcterms:W3CDTF">2017-10-21T12:12:37Z</dcterms:created>
  <dcterms:modified xsi:type="dcterms:W3CDTF">2020-07-10T09:01:25Z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0x010100B21CAF5201C82C43AA4DBD7D4A985E69</vt:lpwstr>
  </property>
</Properties>
</file>